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263" r:id="rId3"/>
    <p:sldId id="264" r:id="rId4"/>
    <p:sldId id="275" r:id="rId5"/>
    <p:sldId id="276" r:id="rId6"/>
    <p:sldId id="280" r:id="rId7"/>
    <p:sldId id="281" r:id="rId8"/>
    <p:sldId id="282" r:id="rId9"/>
    <p:sldId id="277" r:id="rId10"/>
    <p:sldId id="279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7D8C"/>
    <a:srgbClr val="D6A437"/>
    <a:srgbClr val="465776"/>
    <a:srgbClr val="4A94A1"/>
    <a:srgbClr val="DDB360"/>
    <a:srgbClr val="045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339A-EFF2-4AAC-90E1-4DD31CD55F56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04278-2AAB-4D44-90A8-457DD462090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6864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F4213-A027-4B25-BD86-2FA9127A4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27D5D9-8858-42BF-86DA-33A202C40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7CE77-0D23-425E-A8D7-845F5897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6BC9F6-F64E-4D41-A477-0C760F58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AE7D91-C890-4D6F-BEBC-12BFE8E0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5975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06B43-2D41-42AB-BA7D-9832538C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2AD3EC-DFAD-4774-9960-140F2E6A0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AB396D-D32E-4A06-A831-3C4A48962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4E1E69-0177-4EAF-9238-A8D91A77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E0D4D8-74F5-4154-BBD7-BFCD5C93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3072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2DA36E-0685-4527-9243-18C4FCC3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4AD484-B5E8-4C1E-BEDF-CCC944406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897C22-BC4B-46A1-B9EA-5BA4EE7B2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66644F-3A72-494D-805A-4BB95E64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BBA1B5-C083-4E48-9E1F-F54DBEF9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1999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F72D5-0E54-474C-AFD3-2C2FD34F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A1A7D3-CD6B-4BB5-A59B-4CAC17F93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577B03-E658-4349-B598-5F52E17BF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0F90B0-297A-4384-B70F-99425F6C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0AE891-51F9-4E2B-8C80-B6A5988B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9473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FA90A-62EF-430F-8639-18FCE7A01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BAD881-0E47-461B-843C-85A739B48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C3692F-6F7C-4EE6-8188-9FE82233E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0E1F40-E5B9-40C6-A010-449370BE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C192BB-977D-480B-9AE9-1599122F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7649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47A3C-D6AC-4CDD-8240-9D1CBD78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861248-103F-4884-A100-30293C8F2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C4E73-3767-4053-B83B-A33751492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D0F269-05A9-40D1-96DA-40AC5DFF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F67EB9-858C-4DD2-84A7-17FE40AE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FC8067-1D6D-41C3-B1C4-A280D2A2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102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685CA-6749-4933-AD29-D8B9F10E2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CFC9F0-ED32-4799-A116-854B3F02C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185A69-4B68-4823-A124-F9E5ABA72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BE70B9-DEF3-42E2-A616-851E4A229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5961A17-CAF2-4531-8263-914D7F2C0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21AA44B-AF19-4C51-8BDC-44B1C7BE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DCB99-5473-4861-9269-89963737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0A7075-0919-4C46-B940-F7211EFE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4668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1E5B5-6351-4C13-BFB9-E0DDFB43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66426B7-CE7C-4E76-99E8-776F90B7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BEFED-F1F3-4E72-9052-6FB0CF9C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0138DB-A80C-43D6-80E8-4E90B257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020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BD4A0BA-FC9A-49FC-9714-B5D740FF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F3B080-6A3C-4D7A-9ADE-144E4F2B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B8B9E8-15BB-41B5-A2AC-8BE8B82A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940758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8548D-76E3-4430-B889-830ED7CB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83A575-F983-4610-8C31-B1836311F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D2A1A6-1351-4E37-B6D2-F9D3D9E88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BBC037-3688-4D9B-88C6-70FB348C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C5247F-B7E7-4F26-8242-7D19FD82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4BC529-BB6F-410E-B9A4-DDEFB46A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1064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998F6-1FB8-48FD-B496-A65E61C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5706E7-E99B-4438-B6CE-27DFCE587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ABABF7-8A50-43E6-AD30-5E1451415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7284AB-3F90-4833-ADA6-1277C63ED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7D7CA6-CB0F-4D42-9E38-91B8B190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99C496-BB6E-4ED9-8DAA-5A5EB7F9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7503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06D1756-CB1F-4ACB-979C-63D874CA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63F437-9D51-4E15-8A1E-B8DEAE1F6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373F77-6357-4DD9-907C-2FDA77D03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FB375-85EF-4DFA-BC97-A775D735AEE7}" type="datetimeFigureOut">
              <a:rPr lang="es-GT" smtClean="0"/>
              <a:t>26/03/2025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BD5AB1-C652-4216-9DEB-FC5DDFC2F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C4FB16-9B9B-4F9A-90DB-1062AEA98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718CA-FF5C-4210-B4AD-3E5B7ED22E2F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432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1">
            <a:extLst>
              <a:ext uri="{FF2B5EF4-FFF2-40B4-BE49-F238E27FC236}">
                <a16:creationId xmlns:a16="http://schemas.microsoft.com/office/drawing/2014/main" id="{C08E753E-D662-9EFB-9901-1DB9A4F8C5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03" t="21116" r="820" b="7067"/>
          <a:stretch/>
        </p:blipFill>
        <p:spPr>
          <a:xfrm>
            <a:off x="1" y="0"/>
            <a:ext cx="12192000" cy="5607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5E2236C6-622C-4A89-CA8A-06ED7CDF9186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32414812-CC11-0CE6-FADE-D7807F7841A1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60A6320-5A03-A13E-5A0A-9693934A2FE8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B29507E-9548-244C-B288-4910CFF1D322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DB23CB4-C9D1-4E4D-2281-EC6CB2690C50}"/>
              </a:ext>
            </a:extLst>
          </p:cNvPr>
          <p:cNvGrpSpPr/>
          <p:nvPr/>
        </p:nvGrpSpPr>
        <p:grpSpPr>
          <a:xfrm>
            <a:off x="-1" y="6746033"/>
            <a:ext cx="12192000" cy="111967"/>
            <a:chOff x="0" y="0"/>
            <a:chExt cx="12192000" cy="111967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7BB3D967-8DCF-CB0F-642F-3788A4A289D8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C774863-92EE-01A9-700D-94C1B89AB5F7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6034346-BE9F-4FBB-40A1-3536F0C70D9C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F8F2EE3-8F5F-3D95-469E-E6287976D06E}"/>
              </a:ext>
            </a:extLst>
          </p:cNvPr>
          <p:cNvSpPr txBox="1"/>
          <p:nvPr/>
        </p:nvSpPr>
        <p:spPr>
          <a:xfrm>
            <a:off x="172279" y="5607698"/>
            <a:ext cx="1195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rgbClr val="0457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Langchain</a:t>
            </a:r>
            <a:r>
              <a:rPr lang="es-ES" sz="2400" dirty="0">
                <a:solidFill>
                  <a:srgbClr val="0457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Desde 0</a:t>
            </a:r>
            <a:endParaRPr lang="es-GT" sz="2400" dirty="0">
              <a:solidFill>
                <a:srgbClr val="0457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Why Is The Python Programming Language So Popular?">
            <a:extLst>
              <a:ext uri="{FF2B5EF4-FFF2-40B4-BE49-F238E27FC236}">
                <a16:creationId xmlns:a16="http://schemas.microsoft.com/office/drawing/2014/main" id="{3D6E1A54-0E94-4BEB-9ACA-B181FE7ED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61" y="-78897"/>
            <a:ext cx="2626895" cy="262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75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705F1-9985-B229-D11E-7BD93E5C3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4C6E06E-3E50-8F08-4D4F-2690DD2DE58D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C4D537A-B4E9-28C5-D349-B307A2CBAF53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1076841-393F-1712-135E-97EF265CC5DD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4F8BDB89-F269-4421-B0C3-2E918057B619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E0DED255-1C01-51C6-B595-85CAD38ADA8B}"/>
              </a:ext>
            </a:extLst>
          </p:cNvPr>
          <p:cNvGrpSpPr/>
          <p:nvPr/>
        </p:nvGrpSpPr>
        <p:grpSpPr>
          <a:xfrm>
            <a:off x="0" y="6746033"/>
            <a:ext cx="12192000" cy="111967"/>
            <a:chOff x="0" y="0"/>
            <a:chExt cx="12192000" cy="11196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91242DF-0286-50C4-E489-959A8CA3FF9B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A0926448-256F-465A-2107-9336A68D5FD3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4128332-8A9B-FD38-8884-EA6B6355382A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5B0ED03-B044-0486-C96D-2314F18C8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6000" r="6889" b="16445"/>
          <a:stretch/>
        </p:blipFill>
        <p:spPr>
          <a:xfrm>
            <a:off x="11155679" y="5879063"/>
            <a:ext cx="911945" cy="71451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B8C2DE-BA3A-EA98-A453-5BAE9147A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5" y="440241"/>
            <a:ext cx="9741518" cy="58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0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64EE8-EBF3-0EED-24EB-E50351027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5578C5E0-3D99-0A4B-5978-6C06CAE2F5E6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F4EAA101-43CF-05AE-FA63-69D222261F75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731D42C-457E-681D-DF72-F36499427EE9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9DF46A4-B0CC-C653-AC01-15810ADAB6BE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134B0309-68B9-D80F-8757-E383066E20C2}"/>
              </a:ext>
            </a:extLst>
          </p:cNvPr>
          <p:cNvGrpSpPr/>
          <p:nvPr/>
        </p:nvGrpSpPr>
        <p:grpSpPr>
          <a:xfrm>
            <a:off x="0" y="6746033"/>
            <a:ext cx="12192000" cy="111967"/>
            <a:chOff x="0" y="0"/>
            <a:chExt cx="12192000" cy="11196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5E63555B-88D2-7936-6280-5EEB2127D141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AC36CE8-D562-5CEA-609C-5679D0A34E3E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41E4FD8-4447-4E10-B877-E2F9BC42ACC0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F45069A-25FC-7758-B0E3-E2D1A1FB2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6000" r="6889" b="16445"/>
          <a:stretch/>
        </p:blipFill>
        <p:spPr>
          <a:xfrm>
            <a:off x="11155679" y="5879063"/>
            <a:ext cx="911945" cy="7145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625693-2C32-EE7F-FC23-9D38B8716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9" y="479580"/>
            <a:ext cx="7517824" cy="56429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7592D7F-43D7-4FE9-6719-17DF654E2C01}"/>
              </a:ext>
            </a:extLst>
          </p:cNvPr>
          <p:cNvSpPr txBox="1"/>
          <p:nvPr/>
        </p:nvSpPr>
        <p:spPr>
          <a:xfrm>
            <a:off x="7901013" y="1725288"/>
            <a:ext cx="41879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Entrada y salida del modelo, como una puerta de comunicación con el LLM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Conecta tu modelo con tus propios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Combina varios modelos, procesos o </a:t>
            </a:r>
            <a:r>
              <a:rPr lang="es-GT" dirty="0" err="1"/>
              <a:t>prompts</a:t>
            </a:r>
            <a:r>
              <a:rPr lang="es-GT" dirty="0"/>
              <a:t> para automatizar flujos más complejos.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Hace que el modelo recuerde lo que ya pasó.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Modelos que toman decisiones y eligen qué hacer.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94960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9D89DA05-1D1D-2167-3A66-AA3778C2A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r="27413"/>
          <a:stretch/>
        </p:blipFill>
        <p:spPr>
          <a:xfrm>
            <a:off x="0" y="-1"/>
            <a:ext cx="12192000" cy="68622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40024F9-EE1A-82FE-79CB-5E8DC3C76CEB}"/>
              </a:ext>
            </a:extLst>
          </p:cNvPr>
          <p:cNvSpPr/>
          <p:nvPr/>
        </p:nvSpPr>
        <p:spPr>
          <a:xfrm>
            <a:off x="1264920" y="-6626"/>
            <a:ext cx="4073990" cy="6858000"/>
          </a:xfrm>
          <a:prstGeom prst="rect">
            <a:avLst/>
          </a:prstGeom>
          <a:solidFill>
            <a:srgbClr val="217D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DaD</a:t>
            </a:r>
            <a:endParaRPr lang="es-GT" dirty="0"/>
          </a:p>
        </p:txBody>
      </p:sp>
      <p:pic>
        <p:nvPicPr>
          <p:cNvPr id="6" name="Imagen 5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92D25C95-492D-200F-46AC-BCD13AD65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52" y="2020956"/>
            <a:ext cx="2996639" cy="3664226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419019EB-3534-0FA6-01ED-B3F95162554B}"/>
              </a:ext>
            </a:extLst>
          </p:cNvPr>
          <p:cNvSpPr/>
          <p:nvPr/>
        </p:nvSpPr>
        <p:spPr>
          <a:xfrm>
            <a:off x="10760331" y="1928394"/>
            <a:ext cx="1243606" cy="1063732"/>
          </a:xfrm>
          <a:custGeom>
            <a:avLst/>
            <a:gdLst/>
            <a:ahLst/>
            <a:cxnLst/>
            <a:rect l="l" t="t" r="r" b="b"/>
            <a:pathLst>
              <a:path w="1497109" h="1472850">
                <a:moveTo>
                  <a:pt x="0" y="0"/>
                </a:moveTo>
                <a:lnTo>
                  <a:pt x="1497108" y="0"/>
                </a:lnTo>
                <a:lnTo>
                  <a:pt x="1497108" y="1472850"/>
                </a:lnTo>
                <a:lnTo>
                  <a:pt x="0" y="1472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GT"/>
          </a:p>
        </p:txBody>
      </p:sp>
      <p:pic>
        <p:nvPicPr>
          <p:cNvPr id="10" name="Picture 2" descr="Solvo Global | Medellín">
            <a:extLst>
              <a:ext uri="{FF2B5EF4-FFF2-40B4-BE49-F238E27FC236}">
                <a16:creationId xmlns:a16="http://schemas.microsoft.com/office/drawing/2014/main" id="{3D77DE5A-51EA-B241-82D0-FEF96DB98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167" y="3485395"/>
            <a:ext cx="1394431" cy="139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BAC Credomatic | ALIANZA EMPRESARIAL PARA EL DESARROLLO">
            <a:extLst>
              <a:ext uri="{FF2B5EF4-FFF2-40B4-BE49-F238E27FC236}">
                <a16:creationId xmlns:a16="http://schemas.microsoft.com/office/drawing/2014/main" id="{2124D453-148D-88DC-4BE1-FC4D60FCD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19" b="28988"/>
          <a:stretch/>
        </p:blipFill>
        <p:spPr bwMode="auto">
          <a:xfrm>
            <a:off x="7816429" y="5480788"/>
            <a:ext cx="2255072" cy="9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runchlab - The smarter approach to data optimization">
            <a:extLst>
              <a:ext uri="{FF2B5EF4-FFF2-40B4-BE49-F238E27FC236}">
                <a16:creationId xmlns:a16="http://schemas.microsoft.com/office/drawing/2014/main" id="{9E4C7E78-2B3E-CEA8-F335-B1E972D2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34" y="3467147"/>
            <a:ext cx="2397549" cy="134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Universidad de San Carlos de Guatemala - Wikipedia, la enciclopedia libre">
            <a:extLst>
              <a:ext uri="{FF2B5EF4-FFF2-40B4-BE49-F238E27FC236}">
                <a16:creationId xmlns:a16="http://schemas.microsoft.com/office/drawing/2014/main" id="{50E51BB6-9910-76B0-88ED-71B6FF8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52" y="152939"/>
            <a:ext cx="1405772" cy="140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Massachusetts Institute of Technology">
            <a:extLst>
              <a:ext uri="{FF2B5EF4-FFF2-40B4-BE49-F238E27FC236}">
                <a16:creationId xmlns:a16="http://schemas.microsoft.com/office/drawing/2014/main" id="{52F2FFE0-B9D8-6893-342C-2A711024B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745" y="253459"/>
            <a:ext cx="2694371" cy="109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Estudiantes Galileo - Apps en Google Play">
            <a:extLst>
              <a:ext uri="{FF2B5EF4-FFF2-40B4-BE49-F238E27FC236}">
                <a16:creationId xmlns:a16="http://schemas.microsoft.com/office/drawing/2014/main" id="{F873731E-ADF6-83C0-76EB-288A8B66F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31" y="34647"/>
            <a:ext cx="1694256" cy="16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mazon Web Services Logo, symbol, meaning, history, PNG, brand">
            <a:extLst>
              <a:ext uri="{FF2B5EF4-FFF2-40B4-BE49-F238E27FC236}">
                <a16:creationId xmlns:a16="http://schemas.microsoft.com/office/drawing/2014/main" id="{87D7A60F-F3FB-CD67-AD80-A499E363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75" y="1784531"/>
            <a:ext cx="1809059" cy="10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llied Global Guatemala telah ...">
            <a:extLst>
              <a:ext uri="{FF2B5EF4-FFF2-40B4-BE49-F238E27FC236}">
                <a16:creationId xmlns:a16="http://schemas.microsoft.com/office/drawing/2014/main" id="{CE16EC7B-E1DA-E7EC-5E11-7CE2214E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281" y="3462488"/>
            <a:ext cx="1468909" cy="14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Azure Sphere - Wikipedia">
            <a:extLst>
              <a:ext uri="{FF2B5EF4-FFF2-40B4-BE49-F238E27FC236}">
                <a16:creationId xmlns:a16="http://schemas.microsoft.com/office/drawing/2014/main" id="{E71D55D2-DA2B-68CD-52BE-D6CF3886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027" y="1642668"/>
            <a:ext cx="1243606" cy="124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nsure Employer Solutions | LinkedIn">
            <a:extLst>
              <a:ext uri="{FF2B5EF4-FFF2-40B4-BE49-F238E27FC236}">
                <a16:creationId xmlns:a16="http://schemas.microsoft.com/office/drawing/2014/main" id="{B5276BFE-50D3-4B2B-8EFB-C9B57ABB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34" y="5025859"/>
            <a:ext cx="1545549" cy="15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389A92-C52C-F6EE-E070-07E9CEDA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382" y="5233649"/>
            <a:ext cx="2147525" cy="112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12FC130-8890-A4B5-CCB7-800C51256EC0}"/>
              </a:ext>
            </a:extLst>
          </p:cNvPr>
          <p:cNvSpPr txBox="1"/>
          <p:nvPr/>
        </p:nvSpPr>
        <p:spPr>
          <a:xfrm>
            <a:off x="2048984" y="5801904"/>
            <a:ext cx="2655538" cy="38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Data </a:t>
            </a:r>
            <a:r>
              <a:rPr lang="es-ES" dirty="0" err="1"/>
              <a:t>Analytics</a:t>
            </a:r>
            <a:r>
              <a:rPr lang="es-ES" dirty="0"/>
              <a:t> Manager</a:t>
            </a:r>
            <a:endParaRPr lang="es-GT" dirty="0"/>
          </a:p>
        </p:txBody>
      </p:sp>
      <p:pic>
        <p:nvPicPr>
          <p:cNvPr id="2" name="Imagen 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AB79805-F944-EF33-D626-9181A1DFF24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6454" r="7706" b="17102"/>
          <a:stretch/>
        </p:blipFill>
        <p:spPr>
          <a:xfrm>
            <a:off x="1660199" y="553630"/>
            <a:ext cx="1281302" cy="1008183"/>
          </a:xfrm>
          <a:prstGeom prst="rect">
            <a:avLst/>
          </a:prstGeom>
        </p:spPr>
      </p:pic>
      <p:pic>
        <p:nvPicPr>
          <p:cNvPr id="1026" name="Picture 2" descr="AWS | Community | AWS Community Builders Program 2025">
            <a:extLst>
              <a:ext uri="{FF2B5EF4-FFF2-40B4-BE49-F238E27FC236}">
                <a16:creationId xmlns:a16="http://schemas.microsoft.com/office/drawing/2014/main" id="{8689A4EC-4481-F1BE-29BA-B387103E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204" y="553630"/>
            <a:ext cx="1885178" cy="98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8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FAD50E18-4168-0C4F-55CE-79DBE592A9AD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946CB28-7098-5E0B-C718-2E4E3AC96521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D4B73CA-3ED2-35B5-F9E7-53E12A70DEC2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C6CFEA6-6B2B-BB1E-65FE-EABBF2F07019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C3542D15-BEA2-86CD-DDA6-9B750E6D7F53}"/>
              </a:ext>
            </a:extLst>
          </p:cNvPr>
          <p:cNvGrpSpPr/>
          <p:nvPr/>
        </p:nvGrpSpPr>
        <p:grpSpPr>
          <a:xfrm>
            <a:off x="0" y="6746033"/>
            <a:ext cx="12192000" cy="111967"/>
            <a:chOff x="0" y="0"/>
            <a:chExt cx="12192000" cy="11196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CC2FFF6-3A8E-01C8-F016-B3DD6CE40FFC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32EFE03-CE65-3368-AD70-DAFE0BC2A378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27204424-61B0-FB9B-CB46-55761485D84F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4C2160F-581E-845F-FE66-3EC450B2A846}"/>
              </a:ext>
            </a:extLst>
          </p:cNvPr>
          <p:cNvSpPr txBox="1"/>
          <p:nvPr/>
        </p:nvSpPr>
        <p:spPr>
          <a:xfrm>
            <a:off x="426342" y="1872717"/>
            <a:ext cx="1133931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rial Black" panose="020B0A04020102020204" pitchFamily="34" charset="0"/>
                <a:cs typeface="Arial" panose="020B0604020202020204" pitchFamily="34" charset="0"/>
              </a:rPr>
              <a:t>                                                     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 Black" panose="020B0A04020102020204" pitchFamily="34" charset="0"/>
                <a:cs typeface="Arial" panose="020B0604020202020204" pitchFamily="34" charset="0"/>
              </a:rPr>
              <a:t>                                                    Objetivos de la Charla</a:t>
            </a:r>
            <a:b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dirty="0"/>
              <a:t>✅ Comprender qué es un LLM </a:t>
            </a:r>
          </a:p>
          <a:p>
            <a:r>
              <a:rPr lang="es-ES" sz="2000" dirty="0"/>
              <a:t>✅ Qué es una Red Neuronal y sus partes</a:t>
            </a:r>
          </a:p>
          <a:p>
            <a:r>
              <a:rPr lang="es-ES" sz="2000" dirty="0"/>
              <a:t>✅ Qué es un Modelo y casos de éxito</a:t>
            </a:r>
            <a:br>
              <a:rPr lang="es-ES" sz="2000" dirty="0"/>
            </a:br>
            <a:r>
              <a:rPr lang="es-ES" sz="2000" dirty="0"/>
              <a:t>✅ Qué es </a:t>
            </a:r>
            <a:r>
              <a:rPr lang="es-ES" sz="2000" dirty="0" err="1"/>
              <a:t>Langchain</a:t>
            </a:r>
            <a:br>
              <a:rPr lang="es-ES" sz="2000" dirty="0"/>
            </a:br>
            <a:r>
              <a:rPr lang="es-ES" sz="2000" dirty="0"/>
              <a:t>✅ Casos Prácticos de </a:t>
            </a:r>
            <a:r>
              <a:rPr lang="es-ES" sz="2000" dirty="0" err="1"/>
              <a:t>Langchain</a:t>
            </a:r>
            <a:endParaRPr lang="es-ES" sz="2000" dirty="0"/>
          </a:p>
          <a:p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G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7E6C455-FCD7-4D6E-97E7-F317949BC5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6000" r="6889" b="16445"/>
          <a:stretch/>
        </p:blipFill>
        <p:spPr>
          <a:xfrm>
            <a:off x="11155679" y="5879063"/>
            <a:ext cx="911945" cy="71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4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AFFB-7571-1B60-CA4E-EBE7037E1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18574AF3-9836-ADDB-5CB2-E950A6DB660C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6540712-52B0-0F0C-C38A-D04862DCEC22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3F5831A-86E2-636D-2851-2BB128B308C3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027B0A98-F10E-5B4E-AAA5-D77318F17BE3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658E06FE-3EFB-A55E-88BF-C590A9180B7E}"/>
              </a:ext>
            </a:extLst>
          </p:cNvPr>
          <p:cNvGrpSpPr/>
          <p:nvPr/>
        </p:nvGrpSpPr>
        <p:grpSpPr>
          <a:xfrm>
            <a:off x="0" y="6746033"/>
            <a:ext cx="12192000" cy="111967"/>
            <a:chOff x="0" y="0"/>
            <a:chExt cx="12192000" cy="11196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0257C7E-11F0-E351-4EAE-F2EC84C48D50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00EC1D19-CF51-126A-580C-F75735EF5A53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A40A043-DF1F-28AB-6DB3-EDACA9AE01C5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791B0D8-12F0-63D7-7885-DD33E4FCB993}"/>
              </a:ext>
            </a:extLst>
          </p:cNvPr>
          <p:cNvSpPr txBox="1"/>
          <p:nvPr/>
        </p:nvSpPr>
        <p:spPr>
          <a:xfrm>
            <a:off x="536713" y="22755"/>
            <a:ext cx="13291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🤖 </a:t>
            </a:r>
            <a:r>
              <a:rPr lang="es-ES" sz="3200" i="1" dirty="0" err="1"/>
              <a:t>Large</a:t>
            </a:r>
            <a:r>
              <a:rPr lang="es-ES" sz="3200" i="1" dirty="0"/>
              <a:t> </a:t>
            </a:r>
            <a:r>
              <a:rPr lang="es-ES" sz="3200" i="1" dirty="0" err="1"/>
              <a:t>Language</a:t>
            </a:r>
            <a:r>
              <a:rPr lang="es-ES" sz="3200" i="1" dirty="0"/>
              <a:t> </a:t>
            </a:r>
            <a:r>
              <a:rPr lang="es-ES" sz="3200" i="1" dirty="0" err="1"/>
              <a:t>Models</a:t>
            </a:r>
            <a:r>
              <a:rPr lang="es-ES" sz="3200" i="1" dirty="0"/>
              <a:t> (</a:t>
            </a:r>
            <a:r>
              <a:rPr lang="es-ES" sz="3200" i="1" dirty="0" err="1"/>
              <a:t>LLMs</a:t>
            </a:r>
            <a:r>
              <a:rPr lang="es-ES" sz="3200" i="1" dirty="0"/>
              <a:t>): IA que entiende y genera texto</a:t>
            </a:r>
            <a:endParaRPr lang="es-ES" sz="3200" dirty="0"/>
          </a:p>
        </p:txBody>
      </p:sp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4ABC0C9-19B3-A269-94D6-9C476F917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6000" r="6889" b="16445"/>
          <a:stretch/>
        </p:blipFill>
        <p:spPr>
          <a:xfrm>
            <a:off x="11155679" y="5879063"/>
            <a:ext cx="911945" cy="7145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8ECDBE4-E18B-637C-DA8F-FEB303317D46}"/>
              </a:ext>
            </a:extLst>
          </p:cNvPr>
          <p:cNvSpPr txBox="1"/>
          <p:nvPr/>
        </p:nvSpPr>
        <p:spPr>
          <a:xfrm>
            <a:off x="231914" y="604009"/>
            <a:ext cx="112179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💡 </a:t>
            </a:r>
            <a:r>
              <a:rPr lang="es-ES" b="1" dirty="0"/>
              <a:t>Un LLM (</a:t>
            </a:r>
            <a:r>
              <a:rPr lang="es-ES" b="1" dirty="0" err="1"/>
              <a:t>Large</a:t>
            </a:r>
            <a:r>
              <a:rPr lang="es-ES" b="1" dirty="0"/>
              <a:t> </a:t>
            </a:r>
            <a:r>
              <a:rPr lang="es-ES" b="1" dirty="0" err="1"/>
              <a:t>Language</a:t>
            </a:r>
            <a:r>
              <a:rPr lang="es-ES" b="1" dirty="0"/>
              <a:t> </a:t>
            </a:r>
            <a:r>
              <a:rPr lang="es-ES" b="1" dirty="0" err="1"/>
              <a:t>Model</a:t>
            </a:r>
            <a:r>
              <a:rPr lang="es-ES" b="1" dirty="0"/>
              <a:t>)</a:t>
            </a:r>
            <a:r>
              <a:rPr lang="es-ES" dirty="0"/>
              <a:t> es una inteligencia artificial entrenada para </a:t>
            </a:r>
            <a:r>
              <a:rPr lang="es-ES" b="1" dirty="0"/>
              <a:t>comprender y generar texto</a:t>
            </a:r>
            <a:r>
              <a:rPr lang="es-ES" dirty="0"/>
              <a:t> de manera similar a los humanos.</a:t>
            </a:r>
          </a:p>
          <a:p>
            <a:endParaRPr lang="es-ES" dirty="0"/>
          </a:p>
          <a:p>
            <a:r>
              <a:rPr lang="es-ES" dirty="0"/>
              <a:t>✅ Aprende de </a:t>
            </a:r>
            <a:r>
              <a:rPr lang="es-ES" b="1" dirty="0"/>
              <a:t>millones de libros, artículos y conversaciones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✅ Puede </a:t>
            </a:r>
            <a:r>
              <a:rPr lang="es-ES" b="1" dirty="0"/>
              <a:t>escribir, responder preguntas y generar contenido</a:t>
            </a:r>
            <a:r>
              <a:rPr lang="es-ES" dirty="0"/>
              <a:t> de forma natural.</a:t>
            </a:r>
            <a:br>
              <a:rPr lang="es-ES" dirty="0"/>
            </a:br>
            <a:r>
              <a:rPr lang="es-ES" dirty="0"/>
              <a:t>✅ Se usa en </a:t>
            </a:r>
            <a:r>
              <a:rPr lang="es-ES" b="1" dirty="0"/>
              <a:t>asistentes virtuales, </a:t>
            </a:r>
            <a:r>
              <a:rPr lang="es-ES" b="1" dirty="0" err="1"/>
              <a:t>chatbots</a:t>
            </a:r>
            <a:r>
              <a:rPr lang="es-ES" b="1" dirty="0"/>
              <a:t> y automatización de textos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B694A4E-C2FD-FD00-B765-DCAAB108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63" y="2648386"/>
            <a:ext cx="6693244" cy="3587934"/>
          </a:xfrm>
          <a:prstGeom prst="rect">
            <a:avLst/>
          </a:prstGeom>
        </p:spPr>
      </p:pic>
      <p:pic>
        <p:nvPicPr>
          <p:cNvPr id="3074" name="Picture 2" descr="Redes neuronales o el arte de imitar el ...">
            <a:extLst>
              <a:ext uri="{FF2B5EF4-FFF2-40B4-BE49-F238E27FC236}">
                <a16:creationId xmlns:a16="http://schemas.microsoft.com/office/drawing/2014/main" id="{8824927A-D20A-3DD9-C546-FF9CDE35B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329" y="3828625"/>
            <a:ext cx="24193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58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A482-9AC5-F4AD-0D2D-06E9AC0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142C00B-46F9-9C96-E543-CEF2B6DA552A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12BC8FD8-D2F7-942A-AD57-ECDAE4D79692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ED6029D-11C1-5441-4776-61D78E0CD495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96E1E5C-13E9-81AB-BD19-921CA02480D6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A83AE201-2C9B-A0DF-5AE0-0421D5AF6B8D}"/>
              </a:ext>
            </a:extLst>
          </p:cNvPr>
          <p:cNvGrpSpPr/>
          <p:nvPr/>
        </p:nvGrpSpPr>
        <p:grpSpPr>
          <a:xfrm>
            <a:off x="0" y="6746033"/>
            <a:ext cx="12192000" cy="111967"/>
            <a:chOff x="0" y="0"/>
            <a:chExt cx="12192000" cy="11196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88B3174-D1D4-C9ED-139B-5C15CBD18FEF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4FB0B04-CE6B-0005-F82C-ADA9464B3B90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6F3FFCE-7856-0234-0DB0-F27CAEFB9148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C99F95B-34A5-9800-8CD6-BA2DE87FEC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6000" r="6889" b="16445"/>
          <a:stretch/>
        </p:blipFill>
        <p:spPr>
          <a:xfrm>
            <a:off x="11155679" y="5879063"/>
            <a:ext cx="911945" cy="71451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79C53A-5FBC-A17D-2926-72D13F5B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12" y="598419"/>
            <a:ext cx="9215410" cy="52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8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E7735-87F5-E1A4-0E90-7B48BED5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7E2E6E5-2850-7F2C-A697-C33D67D1655C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D26CDF4F-F595-69D5-033F-1D72405DB23D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7276AC5-D867-FBC5-EBD6-9AF4D85CAAC3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47680B-ED50-E9A0-F013-85918121FEDE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B9DB36E-5618-4718-10D1-11255EF9275A}"/>
              </a:ext>
            </a:extLst>
          </p:cNvPr>
          <p:cNvGrpSpPr/>
          <p:nvPr/>
        </p:nvGrpSpPr>
        <p:grpSpPr>
          <a:xfrm>
            <a:off x="0" y="6746033"/>
            <a:ext cx="12192000" cy="111967"/>
            <a:chOff x="0" y="0"/>
            <a:chExt cx="12192000" cy="11196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69C45185-C05F-1AEE-8BC2-4497A5CB9A69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402A8E6-7B86-9791-1CB3-F47B201DCE77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E57FF18-B59F-412C-9CA2-7E7D6F4A5B2A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45FFDF5-25E2-5D17-AD82-391CB0325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6000" r="6889" b="16445"/>
          <a:stretch/>
        </p:blipFill>
        <p:spPr>
          <a:xfrm>
            <a:off x="11155679" y="5879063"/>
            <a:ext cx="911945" cy="71451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722ACAF-6310-E713-5BD1-94D3DFF8C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" y="1775791"/>
            <a:ext cx="4730541" cy="295658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B5340F5-A2AB-716D-D6B2-1B8FAE039A08}"/>
              </a:ext>
            </a:extLst>
          </p:cNvPr>
          <p:cNvSpPr txBox="1"/>
          <p:nvPr/>
        </p:nvSpPr>
        <p:spPr>
          <a:xfrm>
            <a:off x="5744818" y="1873444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¿Cómo usa redes neuronales?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GPT-4 es una </a:t>
            </a:r>
            <a:r>
              <a:rPr lang="es-ES" b="1" dirty="0"/>
              <a:t>red neuronal profunda (</a:t>
            </a:r>
            <a:r>
              <a:rPr lang="es-ES" b="1" dirty="0" err="1"/>
              <a:t>deep</a:t>
            </a:r>
            <a:r>
              <a:rPr lang="es-ES" b="1" dirty="0"/>
              <a:t> </a:t>
            </a:r>
            <a:r>
              <a:rPr lang="es-ES" b="1" dirty="0" err="1"/>
              <a:t>learning</a:t>
            </a:r>
            <a:r>
              <a:rPr lang="es-ES" b="1" dirty="0"/>
              <a:t>)</a:t>
            </a:r>
            <a:r>
              <a:rPr lang="es-ES" dirty="0"/>
              <a:t> que ha sido entrenada con </a:t>
            </a:r>
            <a:r>
              <a:rPr lang="es-ES" b="1" dirty="0"/>
              <a:t>billones de palabras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Puede </a:t>
            </a:r>
            <a:r>
              <a:rPr lang="es-ES" b="1" dirty="0"/>
              <a:t>comprender y generar texto en lenguaje natural</a:t>
            </a:r>
            <a:r>
              <a:rPr lang="es-ES" dirty="0"/>
              <a:t>, respondiendo preguntas, escribiendo ensayos y generando código.</a:t>
            </a:r>
          </a:p>
          <a:p>
            <a:pPr>
              <a:buNone/>
            </a:pPr>
            <a:endParaRPr lang="es-ES" b="1" dirty="0"/>
          </a:p>
          <a:p>
            <a:pPr>
              <a:buNone/>
            </a:pPr>
            <a:r>
              <a:rPr lang="es-ES" b="1" dirty="0"/>
              <a:t>Ejemplos prácticos: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 err="1"/>
              <a:t>Chatbots</a:t>
            </a:r>
            <a:r>
              <a:rPr lang="es-ES" dirty="0"/>
              <a:t> de atención al cliente automatizados.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Generación automática de correos electrónicos y documentos.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Traducción de idiomas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402679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B542E-39CD-714B-81E5-28062DCDA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45AB6ACA-9FE8-551E-0F0A-8EFA23F7C39F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6FABF1A1-01A9-6548-D701-C8303B1084D7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BF706F59-CF92-2C86-157D-B93BCFB42340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8965D627-7A15-2DBB-F900-A8026CE3C968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A1127BF-251F-11BE-5EDE-AA6701A3BA64}"/>
              </a:ext>
            </a:extLst>
          </p:cNvPr>
          <p:cNvGrpSpPr/>
          <p:nvPr/>
        </p:nvGrpSpPr>
        <p:grpSpPr>
          <a:xfrm>
            <a:off x="0" y="6746033"/>
            <a:ext cx="12192000" cy="111967"/>
            <a:chOff x="0" y="0"/>
            <a:chExt cx="12192000" cy="11196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5E32FAD-0D09-62C1-C97C-694E6C9EBD5D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E67B152-9306-AEA3-5568-97EF7A6E038F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65ED4DE-B854-59EB-880F-996542E115D4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BD9F3E7-6356-8B94-F4A7-81053DDB4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6000" r="6889" b="16445"/>
          <a:stretch/>
        </p:blipFill>
        <p:spPr>
          <a:xfrm>
            <a:off x="11155679" y="5879063"/>
            <a:ext cx="911945" cy="714514"/>
          </a:xfrm>
          <a:prstGeom prst="rect">
            <a:avLst/>
          </a:prstGeom>
        </p:spPr>
      </p:pic>
      <p:pic>
        <p:nvPicPr>
          <p:cNvPr id="2050" name="Picture 2" descr="improved protein-folding prediction AI ...">
            <a:extLst>
              <a:ext uri="{FF2B5EF4-FFF2-40B4-BE49-F238E27FC236}">
                <a16:creationId xmlns:a16="http://schemas.microsoft.com/office/drawing/2014/main" id="{8E2C0CA5-F734-4003-6132-06072F349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2" y="2380836"/>
            <a:ext cx="4915099" cy="185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027C645-1623-0919-7DE2-82CCA3395276}"/>
              </a:ext>
            </a:extLst>
          </p:cNvPr>
          <p:cNvSpPr txBox="1"/>
          <p:nvPr/>
        </p:nvSpPr>
        <p:spPr>
          <a:xfrm>
            <a:off x="5387009" y="1648747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Aplicación:</a:t>
            </a:r>
            <a:r>
              <a:rPr lang="es-ES" dirty="0"/>
              <a:t> </a:t>
            </a:r>
            <a:r>
              <a:rPr lang="es-ES" b="1" dirty="0"/>
              <a:t>Medicina y Biotecnología</a:t>
            </a:r>
            <a:br>
              <a:rPr lang="es-ES" dirty="0"/>
            </a:br>
            <a:endParaRPr lang="es-ES" dirty="0"/>
          </a:p>
          <a:p>
            <a:pPr>
              <a:buNone/>
            </a:pPr>
            <a:r>
              <a:rPr lang="es-ES" b="1" dirty="0"/>
              <a:t>¿Cómo usa redes neuronales?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 err="1"/>
              <a:t>AlphaFold</a:t>
            </a:r>
            <a:r>
              <a:rPr lang="es-ES" dirty="0"/>
              <a:t> usa </a:t>
            </a:r>
            <a:r>
              <a:rPr lang="es-ES" b="1" dirty="0"/>
              <a:t>redes neuronales profundas</a:t>
            </a:r>
            <a:r>
              <a:rPr lang="es-ES" dirty="0"/>
              <a:t> para predecir la estructura 3D de proteínas </a:t>
            </a:r>
            <a:r>
              <a:rPr lang="es-ES" b="1" dirty="0"/>
              <a:t>a partir de su secuencia de ADN</a:t>
            </a:r>
            <a:r>
              <a:rPr lang="es-ES" dirty="0"/>
              <a:t>.</a:t>
            </a:r>
          </a:p>
          <a:p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Ha revolucionado la biología, acelerando el descubrimiento de medicamentos y tratamientos.</a:t>
            </a:r>
          </a:p>
          <a:p>
            <a:pPr>
              <a:buNone/>
            </a:pPr>
            <a:endParaRPr lang="es-ES" b="1" dirty="0"/>
          </a:p>
          <a:p>
            <a:pPr>
              <a:buNone/>
            </a:pPr>
            <a:r>
              <a:rPr lang="es-ES" b="1" dirty="0"/>
              <a:t>Ejemplo en el mundo real: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Diseño de nuevas vacunas y medicamentos.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Comprensión de enfermedades como el Alzheimer.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Optimización de cultivos y biotecnología</a:t>
            </a:r>
          </a:p>
        </p:txBody>
      </p:sp>
    </p:spTree>
    <p:extLst>
      <p:ext uri="{BB962C8B-B14F-4D97-AF65-F5344CB8AC3E}">
        <p14:creationId xmlns:p14="http://schemas.microsoft.com/office/powerpoint/2010/main" val="1627011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3F92-1613-C7D8-AC7C-BFCB36C83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A970A431-E21E-B54C-65C3-B5D1C555C4BA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A94DABF8-6822-94E1-A320-DDD42B9A6FED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D2A35D1-9D7D-DD27-63B8-ADE38D46A23C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5CB0C634-9515-5A2C-E281-D1A7CDA39B90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401E52E-8EE0-A2E0-FE7D-6010BD9A4B57}"/>
              </a:ext>
            </a:extLst>
          </p:cNvPr>
          <p:cNvGrpSpPr/>
          <p:nvPr/>
        </p:nvGrpSpPr>
        <p:grpSpPr>
          <a:xfrm>
            <a:off x="0" y="6746033"/>
            <a:ext cx="12192000" cy="111967"/>
            <a:chOff x="0" y="0"/>
            <a:chExt cx="12192000" cy="11196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6B64E80-FCCE-0E59-B6B2-96FF90EA7E09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91C3B06-D7A8-79B6-D430-E79E8E51CDD5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F380EBB-5289-11AD-43CB-A1BCCE17A085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DF4F0AD-AEB1-FF1E-0785-D67F9E8C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6000" r="6889" b="16445"/>
          <a:stretch/>
        </p:blipFill>
        <p:spPr>
          <a:xfrm>
            <a:off x="11155679" y="5879063"/>
            <a:ext cx="911945" cy="714514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638C6160-015C-9835-3F57-84AFD6A75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22858"/>
              </p:ext>
            </p:extLst>
          </p:nvPr>
        </p:nvGraphicFramePr>
        <p:xfrm>
          <a:off x="738809" y="848602"/>
          <a:ext cx="10515600" cy="29260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31368519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170489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8316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GT" b="1"/>
                        <a:t>Red Neuronal</a:t>
                      </a:r>
                      <a:endParaRPr lang="es-G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GT" b="1"/>
                        <a:t>Aplicación</a:t>
                      </a:r>
                      <a:endParaRPr lang="es-G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b="1"/>
                        <a:t>Uso en el mundo real</a:t>
                      </a:r>
                      <a:endParaRPr lang="es-E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135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 b="1"/>
                        <a:t>GPT-4 (OpenAI)</a:t>
                      </a:r>
                      <a:endParaRPr lang="es-G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GT"/>
                        <a:t>Modelos de lenguaje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Chatbots, generación de texto, traducción automática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482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 b="1"/>
                        <a:t>AlphaFold (DeepMind)</a:t>
                      </a:r>
                      <a:endParaRPr lang="es-G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GT"/>
                        <a:t>Medicina y biotecnología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Descubrimiento de medicamentos y estudio de enfermedades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45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 b="1"/>
                        <a:t>Tesla Autopilot</a:t>
                      </a:r>
                      <a:endParaRPr lang="es-G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GT"/>
                        <a:t>Conducción autónoma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Autos que pueden manejarse solos y sistemas de asistencia de manejo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02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GT" b="1"/>
                        <a:t>DALL·E (OpenAI)</a:t>
                      </a:r>
                      <a:endParaRPr lang="es-GT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GT"/>
                        <a:t>Generación de imágenes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Creación de ilustraciones y contenido visual automatizado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042825"/>
                  </a:ext>
                </a:extLst>
              </a:tr>
            </a:tbl>
          </a:graphicData>
        </a:graphic>
      </p:graphicFrame>
      <p:pic>
        <p:nvPicPr>
          <p:cNvPr id="3074" name="Picture 2" descr="Tesla Autopilot Engaged&quot; Sticker for ...">
            <a:extLst>
              <a:ext uri="{FF2B5EF4-FFF2-40B4-BE49-F238E27FC236}">
                <a16:creationId xmlns:a16="http://schemas.microsoft.com/office/drawing/2014/main" id="{4AA8F08F-2F7E-8017-F032-A4438136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09" y="4068814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LL-E: La IA que Transforma Palabras en Imágenes – Paula by NMG Group">
            <a:extLst>
              <a:ext uri="{FF2B5EF4-FFF2-40B4-BE49-F238E27FC236}">
                <a16:creationId xmlns:a16="http://schemas.microsoft.com/office/drawing/2014/main" id="{1D0BB763-04D3-A4F4-E44A-9F86E916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493" y="4394031"/>
            <a:ext cx="2970042" cy="181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proved protein-folding prediction AI ...">
            <a:extLst>
              <a:ext uri="{FF2B5EF4-FFF2-40B4-BE49-F238E27FC236}">
                <a16:creationId xmlns:a16="http://schemas.microsoft.com/office/drawing/2014/main" id="{DA9E9BC2-E6FA-1393-7906-A3BBB1A0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28" y="4474889"/>
            <a:ext cx="3943623" cy="148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4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B87BA-8234-B494-1ED8-EF3E8A5E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B68ED89-99C0-24CA-6654-0C689C709C55}"/>
              </a:ext>
            </a:extLst>
          </p:cNvPr>
          <p:cNvGrpSpPr/>
          <p:nvPr/>
        </p:nvGrpSpPr>
        <p:grpSpPr>
          <a:xfrm>
            <a:off x="0" y="0"/>
            <a:ext cx="12192000" cy="111967"/>
            <a:chOff x="0" y="0"/>
            <a:chExt cx="12192000" cy="11196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F687DEB1-16F9-C9DF-DAB1-E1E49ED80861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50C3F9B-89E5-508B-0A47-E060B1A6AA5D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4CC68D1-25B1-8864-50BC-7D0760FECE3D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3F05034-E026-47F8-96FE-CAB18C7F081D}"/>
              </a:ext>
            </a:extLst>
          </p:cNvPr>
          <p:cNvGrpSpPr/>
          <p:nvPr/>
        </p:nvGrpSpPr>
        <p:grpSpPr>
          <a:xfrm>
            <a:off x="0" y="6746033"/>
            <a:ext cx="12192000" cy="111967"/>
            <a:chOff x="0" y="0"/>
            <a:chExt cx="12192000" cy="11196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56E0D68-D68A-28DB-247C-7C95A7918A50}"/>
                </a:ext>
              </a:extLst>
            </p:cNvPr>
            <p:cNvSpPr/>
            <p:nvPr/>
          </p:nvSpPr>
          <p:spPr>
            <a:xfrm>
              <a:off x="0" y="0"/>
              <a:ext cx="4394030" cy="111967"/>
            </a:xfrm>
            <a:prstGeom prst="rect">
              <a:avLst/>
            </a:prstGeom>
            <a:solidFill>
              <a:srgbClr val="DDB3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4C6ECA0-236C-AC7F-7CE3-A44384654292}"/>
                </a:ext>
              </a:extLst>
            </p:cNvPr>
            <p:cNvSpPr/>
            <p:nvPr/>
          </p:nvSpPr>
          <p:spPr>
            <a:xfrm>
              <a:off x="3898985" y="0"/>
              <a:ext cx="4394030" cy="111967"/>
            </a:xfrm>
            <a:prstGeom prst="rect">
              <a:avLst/>
            </a:prstGeom>
            <a:solidFill>
              <a:srgbClr val="4A94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091FFEC-AA10-2A0B-8EC2-F48B0FC977C3}"/>
                </a:ext>
              </a:extLst>
            </p:cNvPr>
            <p:cNvSpPr/>
            <p:nvPr/>
          </p:nvSpPr>
          <p:spPr>
            <a:xfrm>
              <a:off x="7797970" y="0"/>
              <a:ext cx="4394030" cy="111967"/>
            </a:xfrm>
            <a:prstGeom prst="rect">
              <a:avLst/>
            </a:prstGeom>
            <a:solidFill>
              <a:srgbClr val="4657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</p:grpSp>
      <p:pic>
        <p:nvPicPr>
          <p:cNvPr id="14" name="Imagen 1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A23CF2C-A866-E91C-A89F-1A54B919F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6000" r="6889" b="16445"/>
          <a:stretch/>
        </p:blipFill>
        <p:spPr>
          <a:xfrm>
            <a:off x="11155679" y="5879063"/>
            <a:ext cx="911945" cy="7145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B148263-1E7B-7A82-630C-48F134AA2421}"/>
              </a:ext>
            </a:extLst>
          </p:cNvPr>
          <p:cNvSpPr txBox="1"/>
          <p:nvPr/>
        </p:nvSpPr>
        <p:spPr>
          <a:xfrm>
            <a:off x="345340" y="1475714"/>
            <a:ext cx="7328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dirty="0"/>
              <a:t>💡 </a:t>
            </a:r>
            <a:r>
              <a:rPr lang="es-ES" b="1" dirty="0"/>
              <a:t>¿Qué es </a:t>
            </a:r>
            <a:r>
              <a:rPr lang="es-ES" b="1" dirty="0" err="1"/>
              <a:t>LangChain</a:t>
            </a:r>
            <a:r>
              <a:rPr lang="es-ES" b="1" dirty="0"/>
              <a:t>?</a:t>
            </a:r>
          </a:p>
          <a:p>
            <a:pPr>
              <a:buNone/>
            </a:pPr>
            <a:br>
              <a:rPr lang="es-ES" dirty="0"/>
            </a:br>
            <a:r>
              <a:rPr lang="es-ES" dirty="0" err="1"/>
              <a:t>LangChain</a:t>
            </a:r>
            <a:r>
              <a:rPr lang="es-ES" dirty="0"/>
              <a:t> es una </a:t>
            </a:r>
            <a:r>
              <a:rPr lang="es-ES" b="1" dirty="0"/>
              <a:t>herramienta que ayuda a conectar modelos de inteligencia artificial con aplicaciones del mundo real</a:t>
            </a:r>
            <a:r>
              <a:rPr lang="es-ES" dirty="0"/>
              <a:t>. Es como un </a:t>
            </a:r>
            <a:r>
              <a:rPr lang="es-ES" b="1" dirty="0"/>
              <a:t>"puente"</a:t>
            </a:r>
            <a:r>
              <a:rPr lang="es-ES" dirty="0"/>
              <a:t> entre un modelo de lenguaje (como </a:t>
            </a:r>
            <a:r>
              <a:rPr lang="es-ES" dirty="0" err="1"/>
              <a:t>ChatGPT</a:t>
            </a:r>
            <a:r>
              <a:rPr lang="es-ES" dirty="0"/>
              <a:t>) y diferentes herramientas como bases de datos, buscadores de información o calculadoras.</a:t>
            </a:r>
          </a:p>
          <a:p>
            <a:pPr>
              <a:buNone/>
            </a:pPr>
            <a:endParaRPr lang="es-ES" dirty="0"/>
          </a:p>
          <a:p>
            <a:r>
              <a:rPr lang="es-ES" dirty="0"/>
              <a:t>✅ </a:t>
            </a:r>
            <a:r>
              <a:rPr lang="es-ES" b="1" dirty="0"/>
              <a:t>Ejemplo:</a:t>
            </a:r>
            <a:br>
              <a:rPr lang="es-ES" dirty="0"/>
            </a:br>
            <a:r>
              <a:rPr lang="es-ES" dirty="0"/>
              <a:t>Imagina que tienes </a:t>
            </a:r>
            <a:r>
              <a:rPr lang="es-ES" b="1" dirty="0"/>
              <a:t>un asistente virtual (</a:t>
            </a:r>
            <a:r>
              <a:rPr lang="es-ES" b="1" dirty="0" err="1"/>
              <a:t>ChatGPT</a:t>
            </a:r>
            <a:r>
              <a:rPr lang="es-ES" b="1" dirty="0"/>
              <a:t>)</a:t>
            </a:r>
            <a:r>
              <a:rPr lang="es-ES" dirty="0"/>
              <a:t>, pero quieres que </a:t>
            </a:r>
            <a:r>
              <a:rPr lang="es-ES" b="1" dirty="0"/>
              <a:t>también busque información en Wikipedia o haga cálculos matemáticos automáticamente</a:t>
            </a:r>
            <a:r>
              <a:rPr lang="es-ES" dirty="0"/>
              <a:t>. </a:t>
            </a:r>
            <a:r>
              <a:rPr lang="es-ES" dirty="0" err="1"/>
              <a:t>LangChain</a:t>
            </a:r>
            <a:r>
              <a:rPr lang="es-ES" dirty="0"/>
              <a:t> te ayuda a hacer eso con solo unas líneas de código.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8CE45CE-C1D1-E4D8-9206-1022E5B0E369}"/>
              </a:ext>
            </a:extLst>
          </p:cNvPr>
          <p:cNvSpPr txBox="1"/>
          <p:nvPr/>
        </p:nvSpPr>
        <p:spPr>
          <a:xfrm>
            <a:off x="345340" y="51144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GT" dirty="0"/>
              <a:t>https://python.langchain.com/docs/introduction/</a:t>
            </a:r>
          </a:p>
        </p:txBody>
      </p:sp>
      <p:pic>
        <p:nvPicPr>
          <p:cNvPr id="4098" name="Picture 2" descr="Langchain icon - Free Download PNG &amp; SVG | Streamline">
            <a:extLst>
              <a:ext uri="{FF2B5EF4-FFF2-40B4-BE49-F238E27FC236}">
                <a16:creationId xmlns:a16="http://schemas.microsoft.com/office/drawing/2014/main" id="{54F397DB-47A4-9D88-21C5-B06D2218F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502" y="113328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4960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491</Words>
  <Application>Microsoft Office PowerPoint</Application>
  <PresentationFormat>Panorámica</PresentationFormat>
  <Paragraphs>58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Alberto Ruiz</dc:creator>
  <cp:lastModifiedBy>Jaime Chitay</cp:lastModifiedBy>
  <cp:revision>25</cp:revision>
  <dcterms:created xsi:type="dcterms:W3CDTF">2020-09-03T17:15:28Z</dcterms:created>
  <dcterms:modified xsi:type="dcterms:W3CDTF">2025-03-27T03:30:02Z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5469cd8-5290-4dbb-9959-93576657caa4_Enabled">
    <vt:lpwstr>true</vt:lpwstr>
  </property>
  <property fmtid="{D5CDD505-2E9C-101B-9397-08002B2CF9AE}" pid="3" name="MSIP_Label_e5469cd8-5290-4dbb-9959-93576657caa4_SetDate">
    <vt:lpwstr>2025-02-03T06:37:44Z</vt:lpwstr>
  </property>
  <property fmtid="{D5CDD505-2E9C-101B-9397-08002B2CF9AE}" pid="4" name="MSIP_Label_e5469cd8-5290-4dbb-9959-93576657caa4_Method">
    <vt:lpwstr>Standard</vt:lpwstr>
  </property>
  <property fmtid="{D5CDD505-2E9C-101B-9397-08002B2CF9AE}" pid="5" name="MSIP_Label_e5469cd8-5290-4dbb-9959-93576657caa4_Name">
    <vt:lpwstr>defa4170-0d19-0005-0004-bc88714345d2</vt:lpwstr>
  </property>
  <property fmtid="{D5CDD505-2E9C-101B-9397-08002B2CF9AE}" pid="6" name="MSIP_Label_e5469cd8-5290-4dbb-9959-93576657caa4_SiteId">
    <vt:lpwstr>45470ae0-94c0-4efc-a6ed-e188baffd141</vt:lpwstr>
  </property>
  <property fmtid="{D5CDD505-2E9C-101B-9397-08002B2CF9AE}" pid="7" name="MSIP_Label_e5469cd8-5290-4dbb-9959-93576657caa4_ActionId">
    <vt:lpwstr>2b768b08-611b-496c-a4b4-c7fd451b4f9a</vt:lpwstr>
  </property>
  <property fmtid="{D5CDD505-2E9C-101B-9397-08002B2CF9AE}" pid="8" name="MSIP_Label_e5469cd8-5290-4dbb-9959-93576657caa4_ContentBits">
    <vt:lpwstr>0</vt:lpwstr>
  </property>
</Properties>
</file>